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64" r:id="rId7"/>
    <p:sldId id="257" r:id="rId8"/>
    <p:sldId id="258" r:id="rId9"/>
    <p:sldId id="263" r:id="rId10"/>
    <p:sldId id="262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Stjerndahl" initials="MS" lastIdx="8" clrIdx="0">
    <p:extLst>
      <p:ext uri="{19B8F6BF-5375-455C-9EA6-DF929625EA0E}">
        <p15:presenceInfo xmlns:p15="http://schemas.microsoft.com/office/powerpoint/2012/main" userId="S::marst211@vgregion.se::251d1ae8-2621-4440-809d-02616c2a7b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9C6488-7CC1-4EDB-AACA-DCC9EFD3A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E43421-8894-4DC0-A55E-5C9A119A0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0E65C7-D2B1-4797-BBB0-379CCDC2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4B24B2-83AB-4F1B-92A0-F9D79655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6A9EB9-DCE7-4119-9973-2A0AC9C4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917EC08-8C72-4C9C-B8F6-C8BA289D6540}"/>
              </a:ext>
            </a:extLst>
          </p:cNvPr>
          <p:cNvSpPr/>
          <p:nvPr userDrawn="1"/>
        </p:nvSpPr>
        <p:spPr>
          <a:xfrm>
            <a:off x="264280" y="2146852"/>
            <a:ext cx="309639" cy="47111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8769437C-7E11-4522-A160-9F8DFE25604F}"/>
              </a:ext>
            </a:extLst>
          </p:cNvPr>
          <p:cNvSpPr/>
          <p:nvPr userDrawn="1"/>
        </p:nvSpPr>
        <p:spPr>
          <a:xfrm>
            <a:off x="97956" y="1991990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9" name="Halv ram 8">
            <a:extLst>
              <a:ext uri="{FF2B5EF4-FFF2-40B4-BE49-F238E27FC236}">
                <a16:creationId xmlns:a16="http://schemas.microsoft.com/office/drawing/2014/main" id="{1219B84C-5CE0-45E7-A7D5-F97B49E69B24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2F524961-6BCB-4EA5-BFF3-0C45F2A955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4699591"/>
            <a:ext cx="4114800" cy="149959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Logotype (</a:t>
            </a:r>
            <a:r>
              <a:rPr lang="sv-SE" dirty="0" err="1"/>
              <a:t>optional</a:t>
            </a:r>
            <a:r>
              <a:rPr lang="sv-S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0295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49893-47BD-4AB7-91E1-1CDDED0C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82DACDA-BC1D-4EA2-A5E9-CF0905DBD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52D2F-1850-4AC9-B269-3DC0113F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B7CEE8-7824-4F4C-A09E-6D83E622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FA814D-9195-4A9A-B3E8-2C90A422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89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21C2109-8BAC-491E-91AE-C66BDBE6D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3BBD156-2629-4761-ABB3-59DDF1A1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53A66F-8C8A-4888-B6AE-5C64A5B8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8D1713-8681-48B4-B687-4DD19E66B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6441B5-018A-476C-A54D-444726A2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83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381A2C-2B97-491D-A5F0-937D66B4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D9DE9-DD76-430B-8104-4C831A223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052F41-9105-4FBE-A48A-1D58AE43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039AC6-0D27-4B2C-82A2-016B9D53B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0011B3-5824-4BEE-B37E-8BFCD229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0D98F85-5B3C-42C4-AC34-DBE6FCCE8688}"/>
              </a:ext>
            </a:extLst>
          </p:cNvPr>
          <p:cNvSpPr/>
          <p:nvPr userDrawn="1"/>
        </p:nvSpPr>
        <p:spPr>
          <a:xfrm>
            <a:off x="264280" y="0"/>
            <a:ext cx="30963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F06AF5BD-2E9A-4826-94C8-8FE9E84055EB}"/>
              </a:ext>
            </a:extLst>
          </p:cNvPr>
          <p:cNvSpPr/>
          <p:nvPr userDrawn="1"/>
        </p:nvSpPr>
        <p:spPr>
          <a:xfrm>
            <a:off x="97956" y="668662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11" name="Halv ram 10">
            <a:extLst>
              <a:ext uri="{FF2B5EF4-FFF2-40B4-BE49-F238E27FC236}">
                <a16:creationId xmlns:a16="http://schemas.microsoft.com/office/drawing/2014/main" id="{EAEDED67-D158-4A9C-8FFD-1E8776FEA207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D5047-F182-470C-BE08-70368966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F7605B-B058-4E94-9B7B-616F2100B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46C0F7-CBEC-4469-8A0D-AB72F8E1E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BB05A8-9759-48D4-8E09-A884B0D9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D0D01E-220B-4265-BAF0-BC087ABCA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24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7E633C-566F-49D7-B441-026FA316E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3FF74C-34AF-40B4-A25A-D82B24B6C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36AAAEB-3064-4AE6-B833-F8BE47C21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2261B5-6390-4DB7-992E-9CD1535E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8351C0-93A7-4220-8709-F0DD9BC7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8FE196-2550-4E48-ADE9-749FB90C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89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F6E769-4EE3-4B37-9270-3CD44D921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DE3E8A-FB98-45C8-BD08-B036DB091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3714A9-EC96-4068-9403-16A867621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EE59AC8-CBF6-4C68-9273-A77339B6B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A572DE-8D96-41A9-AACD-DB37ACB61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D8DB2FF-3032-4B33-BA2E-BBDDF4CD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E6ED97-3065-4224-9B4B-C5046019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0EA27C-0504-4321-8DF6-17632CCF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7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A4D8E9D-357E-4BFC-95B0-FBD514CA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B7EFA0-0FA2-498A-A84E-81FAAF58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04A9C4-971A-4787-AF0B-ED61A738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72F0E62-00B8-4464-A7DB-7938A7B8C1F6}"/>
              </a:ext>
            </a:extLst>
          </p:cNvPr>
          <p:cNvSpPr/>
          <p:nvPr userDrawn="1"/>
        </p:nvSpPr>
        <p:spPr>
          <a:xfrm>
            <a:off x="264280" y="0"/>
            <a:ext cx="309639" cy="34753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284E91FE-0581-4CF4-8C59-CB4A6AE2599C}"/>
              </a:ext>
            </a:extLst>
          </p:cNvPr>
          <p:cNvSpPr/>
          <p:nvPr userDrawn="1"/>
        </p:nvSpPr>
        <p:spPr>
          <a:xfrm>
            <a:off x="97956" y="2970185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8" name="Halv ram 7">
            <a:extLst>
              <a:ext uri="{FF2B5EF4-FFF2-40B4-BE49-F238E27FC236}">
                <a16:creationId xmlns:a16="http://schemas.microsoft.com/office/drawing/2014/main" id="{5033A020-8AA1-4A8D-BFD9-E22312211B0E}"/>
              </a:ext>
            </a:extLst>
          </p:cNvPr>
          <p:cNvSpPr/>
          <p:nvPr userDrawn="1"/>
        </p:nvSpPr>
        <p:spPr>
          <a:xfrm rot="13500000">
            <a:off x="175716" y="600499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7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A13138-00C5-48FF-8AE4-E6EB0A1F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AD5389D-8012-40ED-8E5F-E385A224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FB310EF-7E80-4B3B-AEA1-546B3B60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3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9ADF7B-9711-4130-B16D-1FF96577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870D21-71CD-45E0-96A3-4E91DD9F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71EBA2-B610-4ECA-9704-D3B3027DC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688609-7743-4D24-B99B-F63605F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32163AF-D753-4974-90CF-830FC8A1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027BCC-C0F8-4F44-B998-5987DE37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3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1BA939-C0A3-4CAD-BC24-1CD528849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8C79954-D28C-4016-8FDF-CC7274244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A070AE-D47C-4DC2-8C14-B6B7091AD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AA45AC-11D5-4287-BDED-D3BE532A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67D948-CE68-4B32-9B15-1A28FE6A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E3F93C5-CD8F-472B-970C-31CFBD61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235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8E4A732-0C6B-41FB-A2D6-FE911EAC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889799-312F-4376-830F-D675A4328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4DA718-17FA-44E3-AD9D-7D1D58B06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9095-2FCD-451A-8144-C6046829338B}" type="datetimeFigureOut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AC2A1-CECA-4AD4-9B9C-4E8C4DCD3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0BE06B-E3B0-448C-96EB-AC8DF2F5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40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nnova.se/globalassets/utlysningar/2016-05340/omgangar/trl-trappa-mt4h-samt-trl-swelife.pdf872789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E963B9-EC30-499D-A4F1-2F082E7E9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Name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company</a:t>
            </a:r>
            <a:r>
              <a:rPr lang="sv-SE" dirty="0"/>
              <a:t>/</a:t>
            </a:r>
            <a:r>
              <a:rPr lang="sv-SE" dirty="0" err="1"/>
              <a:t>organization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7ED965-054B-4CFC-8A9F-806B12E37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name</a:t>
            </a:r>
            <a:r>
              <a:rPr lang="sv-SE" dirty="0"/>
              <a:t> and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03172E9-42AF-4471-B1EE-C9180C3FEE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4816015"/>
            <a:ext cx="4114800" cy="1499597"/>
          </a:xfrm>
        </p:spPr>
      </p:sp>
    </p:spTree>
    <p:extLst>
      <p:ext uri="{BB962C8B-B14F-4D97-AF65-F5344CB8AC3E}">
        <p14:creationId xmlns:p14="http://schemas.microsoft.com/office/powerpoint/2010/main" val="330707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424CE-EA3F-424F-ACF2-2216501B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Who</a:t>
            </a:r>
            <a:r>
              <a:rPr lang="sv-SE" b="1" dirty="0"/>
              <a:t> </a:t>
            </a:r>
            <a:r>
              <a:rPr lang="sv-SE" b="1" dirty="0" err="1"/>
              <a:t>are</a:t>
            </a:r>
            <a:r>
              <a:rPr lang="sv-SE" b="1" dirty="0"/>
              <a:t> </a:t>
            </a:r>
            <a:r>
              <a:rPr lang="sv-SE" b="1" dirty="0" err="1"/>
              <a:t>you</a:t>
            </a:r>
            <a:r>
              <a:rPr lang="sv-SE" b="1" dirty="0"/>
              <a:t>? </a:t>
            </a:r>
            <a:r>
              <a:rPr lang="sv-SE" dirty="0"/>
              <a:t>(1 </a:t>
            </a:r>
            <a:r>
              <a:rPr lang="sv-SE" dirty="0" err="1"/>
              <a:t>slide</a:t>
            </a:r>
            <a:r>
              <a:rPr lang="sv-SE" dirty="0"/>
              <a:t> maximum)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C87973-BBBE-4C6A-B9AB-B8E6A7E29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Briefly</a:t>
            </a:r>
            <a:r>
              <a:rPr lang="sv-SE" dirty="0"/>
              <a:t> present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company</a:t>
            </a:r>
            <a:r>
              <a:rPr lang="sv-SE" dirty="0"/>
              <a:t>/</a:t>
            </a:r>
            <a:r>
              <a:rPr lang="sv-SE" dirty="0" err="1"/>
              <a:t>organization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363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19FEE-D1AC-42C2-B699-EDE7984A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Challenge</a:t>
            </a:r>
            <a:r>
              <a:rPr lang="sv-SE" dirty="0"/>
              <a:t> (1 </a:t>
            </a:r>
            <a:r>
              <a:rPr lang="sv-SE" dirty="0" err="1"/>
              <a:t>slide</a:t>
            </a:r>
            <a:r>
              <a:rPr lang="sv-SE" dirty="0"/>
              <a:t> maximum)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0D18B9-1E8A-4908-8187-6FCA87D9A1A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sv-SE" dirty="0" err="1"/>
              <a:t>Briefly</a:t>
            </a:r>
            <a:r>
              <a:rPr lang="sv-SE" dirty="0"/>
              <a:t> </a:t>
            </a:r>
            <a:r>
              <a:rPr lang="sv-SE" dirty="0" err="1"/>
              <a:t>describe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challenge</a:t>
            </a:r>
            <a:r>
              <a:rPr lang="sv-SE" dirty="0"/>
              <a:t>/s </a:t>
            </a:r>
            <a:r>
              <a:rPr lang="sv-SE" dirty="0" err="1"/>
              <a:t>your</a:t>
            </a:r>
            <a:r>
              <a:rPr lang="sv-SE" dirty="0"/>
              <a:t> solution </a:t>
            </a:r>
            <a:r>
              <a:rPr lang="sv-SE" dirty="0" err="1"/>
              <a:t>addresses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86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0F7F5-C720-4C6F-806D-27422AA9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Solution suggestion</a:t>
            </a:r>
            <a:r>
              <a:rPr lang="sv-SE" dirty="0"/>
              <a:t> (3 </a:t>
            </a:r>
            <a:r>
              <a:rPr lang="sv-SE" dirty="0" err="1"/>
              <a:t>slides</a:t>
            </a:r>
            <a:r>
              <a:rPr lang="sv-SE" dirty="0"/>
              <a:t> maximum)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133E-992D-4B29-93B0-DE2A14ED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Briefly describe your suggestion</a:t>
            </a:r>
          </a:p>
          <a:p>
            <a:r>
              <a:rPr lang="en-US" dirty="0"/>
              <a:t>Which benefit/s can be expected? Does the solution for example give  improved clinical outcome, better use of resources and/or better patient experience? In what way? </a:t>
            </a:r>
          </a:p>
          <a:p>
            <a:r>
              <a:rPr lang="en-US" dirty="0"/>
              <a:t>Any links to research articles, product information etc.</a:t>
            </a:r>
          </a:p>
        </p:txBody>
      </p:sp>
    </p:spTree>
    <p:extLst>
      <p:ext uri="{BB962C8B-B14F-4D97-AF65-F5344CB8AC3E}">
        <p14:creationId xmlns:p14="http://schemas.microsoft.com/office/powerpoint/2010/main" val="30381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464094-6222-4FDA-BE84-0A069234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Level</a:t>
            </a:r>
            <a:r>
              <a:rPr lang="sv-SE" b="1" dirty="0"/>
              <a:t> </a:t>
            </a:r>
            <a:r>
              <a:rPr lang="sv-SE" b="1" dirty="0" err="1"/>
              <a:t>of</a:t>
            </a:r>
            <a:r>
              <a:rPr lang="sv-SE" b="1" dirty="0"/>
              <a:t> </a:t>
            </a:r>
            <a:r>
              <a:rPr lang="sv-SE" b="1" dirty="0" err="1"/>
              <a:t>maturity</a:t>
            </a:r>
            <a:r>
              <a:rPr lang="sv-SE" b="1" dirty="0"/>
              <a:t> </a:t>
            </a:r>
            <a:r>
              <a:rPr lang="sv-SE" dirty="0"/>
              <a:t>(1 </a:t>
            </a:r>
            <a:r>
              <a:rPr lang="sv-SE" dirty="0" err="1"/>
              <a:t>slide</a:t>
            </a:r>
            <a:r>
              <a:rPr lang="sv-SE" dirty="0"/>
              <a:t> maximum)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96024-CF50-43E9-BFC3-7610584EC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Indicate</a:t>
            </a:r>
            <a:r>
              <a:rPr lang="sv-SE" dirty="0"/>
              <a:t> at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solution is </a:t>
            </a:r>
            <a:r>
              <a:rPr lang="sv-SE" dirty="0" err="1"/>
              <a:t>according</a:t>
            </a:r>
            <a:r>
              <a:rPr lang="sv-SE" dirty="0"/>
              <a:t> to </a:t>
            </a:r>
            <a:r>
              <a:rPr lang="sv-SE" dirty="0" err="1"/>
              <a:t>Technology</a:t>
            </a:r>
            <a:r>
              <a:rPr lang="sv-SE" dirty="0"/>
              <a:t> </a:t>
            </a:r>
            <a:r>
              <a:rPr lang="sv-SE" dirty="0" err="1"/>
              <a:t>Readiness</a:t>
            </a:r>
            <a:r>
              <a:rPr lang="sv-SE" dirty="0"/>
              <a:t> </a:t>
            </a:r>
            <a:r>
              <a:rPr lang="sv-SE" dirty="0" err="1"/>
              <a:t>Level</a:t>
            </a:r>
            <a:r>
              <a:rPr lang="sv-SE" dirty="0"/>
              <a:t> (</a:t>
            </a:r>
            <a:r>
              <a:rPr lang="sv-SE" dirty="0">
                <a:hlinkClick r:id="rId2"/>
              </a:rPr>
              <a:t>TRL definitions</a:t>
            </a:r>
            <a:r>
              <a:rPr lang="sv-S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484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0579E1-6030-4D95-A18B-6DD40E6A6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Cooperation</a:t>
            </a:r>
            <a:r>
              <a:rPr lang="sv-SE" b="1" dirty="0"/>
              <a:t> </a:t>
            </a:r>
            <a:r>
              <a:rPr lang="sv-SE" dirty="0"/>
              <a:t>(1 </a:t>
            </a:r>
            <a:r>
              <a:rPr lang="sv-SE" dirty="0" err="1"/>
              <a:t>slide</a:t>
            </a:r>
            <a:r>
              <a:rPr lang="sv-SE" dirty="0"/>
              <a:t> maximum)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0150B4-134A-44CF-9980-5CD50AEB3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you deliver the solution on your own or in collaboration with another part? Is further development or research needed?</a:t>
            </a:r>
          </a:p>
          <a:p>
            <a:r>
              <a:rPr lang="en-US" dirty="0"/>
              <a:t>If so, what kind of project partner would you need to cooperate with?</a:t>
            </a:r>
          </a:p>
        </p:txBody>
      </p:sp>
    </p:spTree>
    <p:extLst>
      <p:ext uri="{BB962C8B-B14F-4D97-AF65-F5344CB8AC3E}">
        <p14:creationId xmlns:p14="http://schemas.microsoft.com/office/powerpoint/2010/main" val="572622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8E5A4E41-FE57-4A07-89C3-A0B1F8E76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918" y="2935649"/>
            <a:ext cx="3598164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73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6953a5eee3424faece5c2353cf0721 xmlns="597d7713-8a3d-4bd2-ae30-edced55b2c1b">
      <Terms xmlns="http://schemas.microsoft.com/office/infopath/2007/PartnerControls"/>
    </ec6953a5eee3424faece5c2353cf0721>
    <VGR_DokBeskrivning xmlns="597d7713-8a3d-4bd2-ae30-edced55b2c1b" xsi:nil="true"/>
    <VGR_EgenAmnesindelning xmlns="597d7713-8a3d-4bd2-ae30-edced55b2c1b" xsi:nil="true"/>
    <a7144f27c6ef407e8fb4465121afbe2b xmlns="597d7713-8a3d-4bd2-ae30-edced55b2c1b">
      <Terms xmlns="http://schemas.microsoft.com/office/infopath/2007/PartnerControls"/>
    </a7144f27c6ef407e8fb4465121afbe2b>
    <f81e099824a143f999fb44b252d808f6 xmlns="4552c23f-a756-462f-8287-3ff35245ed68">
      <Terms xmlns="http://schemas.microsoft.com/office/infopath/2007/PartnerControls"/>
    </f81e099824a143f999fb44b252d808f6>
    <i1597c54c9084fe5ae9163fac681e86b xmlns="597d7713-8a3d-4bd2-ae30-edced55b2c1b">
      <Terms xmlns="http://schemas.microsoft.com/office/infopath/2007/PartnerControls"/>
    </i1597c54c9084fe5ae9163fac681e86b>
    <TaxKeywordTaxHTField xmlns="dde84493-47af-4431-8acd-182678f96e88">
      <Terms xmlns="http://schemas.microsoft.com/office/infopath/2007/PartnerControls"/>
    </TaxKeywordTaxHTField>
    <m534ae9efef34a1ab5a1291502fec5e5 xmlns="597d7713-8a3d-4bd2-ae30-edced55b2c1b">
      <Terms xmlns="http://schemas.microsoft.com/office/infopath/2007/PartnerControls"/>
    </m534ae9efef34a1ab5a1291502fec5e5>
    <TaxCatchAll xmlns="dde84493-47af-4431-8acd-182678f96e88"/>
    <_dlc_DocId xmlns="dde84493-47af-4431-8acd-182678f96e88">SU4378-895773116-239</_dlc_DocId>
    <_dlc_DocIdUrl xmlns="dde84493-47af-4431-8acd-182678f96e88">
      <Url>https://samarbete-skyddad.vgregion.se/sites/sy-su-innovationsmotor/_layouts/15/DocIdRedir.aspx?ID=SU4378-895773116-239</Url>
      <Description>SU4378-895773116-239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VGR Dokument SU" ma:contentTypeID="0x01010006EBECDF67F89F4D8BC5FAF3B8FA559B0D004DCAFDBCFA1CEE4F87AEDE9E42ABF0CD" ma:contentTypeVersion="5" ma:contentTypeDescription="Skapa ett nytt dokument." ma:contentTypeScope="" ma:versionID="97a4a3143cb046c8f4043c54d15f3ccb">
  <xsd:schema xmlns:xsd="http://www.w3.org/2001/XMLSchema" xmlns:xs="http://www.w3.org/2001/XMLSchema" xmlns:p="http://schemas.microsoft.com/office/2006/metadata/properties" xmlns:ns2="597d7713-8a3d-4bd2-ae30-edced55b2c1b" xmlns:ns3="dde84493-47af-4431-8acd-182678f96e88" xmlns:ns6="4552c23f-a756-462f-8287-3ff35245ed68" targetNamespace="http://schemas.microsoft.com/office/2006/metadata/properties" ma:root="true" ma:fieldsID="2f63b80338d449ba9f05f84c4638cd1a" ns2:_="" ns3:_="" ns6:_="">
    <xsd:import namespace="597d7713-8a3d-4bd2-ae30-edced55b2c1b"/>
    <xsd:import namespace="dde84493-47af-4431-8acd-182678f96e88"/>
    <xsd:import namespace="4552c23f-a756-462f-8287-3ff35245ed68"/>
    <xsd:element name="properties">
      <xsd:complexType>
        <xsd:sequence>
          <xsd:element name="documentManagement">
            <xsd:complexType>
              <xsd:all>
                <xsd:element ref="ns2:VGR_EgenAmnesindelning" minOccurs="0"/>
                <xsd:element ref="ns2:VGR_DokBeskrivning" minOccurs="0"/>
                <xsd:element ref="ns2:VGR_TillgangligFran" minOccurs="0"/>
                <xsd:element ref="ns2:VGR_TillgangligTill" minOccurs="0"/>
                <xsd:element ref="ns2:VGR_AtkomstRatt" minOccurs="0"/>
                <xsd:element ref="ns2:VGR_Sekretess" minOccurs="0"/>
                <xsd:element ref="ns2:VGR_PubliceratAv" minOccurs="0"/>
                <xsd:element ref="ns2:VGR_PubliceratDatum" minOccurs="0"/>
                <xsd:element ref="ns2:VGR_DokStatus" minOccurs="0"/>
                <xsd:element ref="ns2:VGR_DokStatusMessage" minOccurs="0"/>
                <xsd:element ref="ns2:i1597c54c9084fe5ae9163fac681e86b" minOccurs="0"/>
                <xsd:element ref="ns2:m534ae9efef34a1ab5a1291502fec5e5" minOccurs="0"/>
                <xsd:element ref="ns3:TaxCatchAll" minOccurs="0"/>
                <xsd:element ref="ns2:a7144f27c6ef407e8fb4465121afbe2b" minOccurs="0"/>
                <xsd:element ref="ns2:VGR_DokItemId" minOccurs="0"/>
                <xsd:element ref="ns2:VGR_MellanarkivId" minOccurs="0"/>
                <xsd:element ref="ns2:VGR_MellanarkivUrl" minOccurs="0"/>
                <xsd:element ref="ns2:VGR_MellanarkivWebbUrl" minOccurs="0"/>
                <xsd:element ref="ns2:VGR_ArkivDatum" minOccurs="0"/>
                <xsd:element ref="ns2:VGR_Gallras" minOccurs="0"/>
                <xsd:element ref="ns2:ec6953a5eee3424faece5c2353cf0721" minOccurs="0"/>
                <xsd:element ref="ns3:TaxCatchAllLabel" minOccurs="0"/>
                <xsd:element ref="ns3:TaxKeywordTaxHTField" minOccurs="0"/>
                <xsd:element ref="ns6:f81e099824a143f999fb44b252d808f6" minOccurs="0"/>
                <xsd:element ref="ns3:_dlc_DocIdUrl" minOccurs="0"/>
                <xsd:element ref="ns3:_dlc_DocIdPersistId" minOccurs="0"/>
                <xsd:element ref="ns3:_dlc_DocId" minOccurs="0"/>
                <xsd:element ref="ns6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d7713-8a3d-4bd2-ae30-edced55b2c1b" elementFormDefault="qualified">
    <xsd:import namespace="http://schemas.microsoft.com/office/2006/documentManagement/types"/>
    <xsd:import namespace="http://schemas.microsoft.com/office/infopath/2007/PartnerControls"/>
    <xsd:element name="VGR_EgenAmnesindelning" ma:index="5" nillable="true" ma:displayName="Egen ämnesindelning" ma:description="Används för att samla upprättade handlingar utifrån egna ämnesindelningar. Flera ämnen separeras med kommatecken. Används vid publicering på webben." ma:hidden="true" ma:internalName="VGR_EgenAmnesindelning">
      <xsd:simpleType>
        <xsd:restriction base="dms:Text">
          <xsd:maxLength value="255"/>
        </xsd:restriction>
      </xsd:simpleType>
    </xsd:element>
    <xsd:element name="VGR_DokBeskrivning" ma:index="7" nillable="true" ma:displayName="Dokumentbeskrivning" ma:description="Kort beskrivning av innehållet i handlingen." ma:internalName="VGR_DokBeskrivning">
      <xsd:simpleType>
        <xsd:restriction base="dms:Note">
          <xsd:maxLength value="255"/>
        </xsd:restriction>
      </xsd:simpleType>
    </xsd:element>
    <xsd:element name="VGR_TillgangligFran" ma:index="8" nillable="true" ma:displayName="Tillgänglig från" ma:description="Tidpunkt när den upprättade handlingen blir publik och därmed nås från söktjänster och eventuella websidor." ma:format="DateTime" ma:hidden="true" ma:internalName="VGR_TillgangligFran" ma:readOnly="true">
      <xsd:simpleType>
        <xsd:restriction base="dms:DateTime"/>
      </xsd:simpleType>
    </xsd:element>
    <xsd:element name="VGR_TillgangligTill" ma:index="9" nillable="true" ma:displayName="Tillgänglig till" ma:description="Tidpunkt när den upprättade handlingen inte längre är publik och inte längre nås från söktjänster och eventuella websidor." ma:format="DateTime" ma:hidden="true" ma:internalName="VGR_TillgangligTill" ma:readOnly="true">
      <xsd:simpleType>
        <xsd:restriction base="dms:DateTime"/>
      </xsd:simpleType>
    </xsd:element>
    <xsd:element name="VGR_AtkomstRatt" ma:index="10" nillable="true" ma:displayName="Åtkomsträtt (värde)" ma:default="0" ma:description="Vilken spridning den upprättade handlingen ska ha. Vilka som ska kunna komma åt handlingen från mellanarkivet, söktjänster och eventuella websidor." ma:format="Dropdown" ma:hidden="true" ma:internalName="VGR_AtkomstRatt" ma:readOnly="true">
      <xsd:simpleType>
        <xsd:restriction base="dms:Choice">
          <xsd:enumeration value="0"/>
          <xsd:enumeration value="1"/>
          <xsd:enumeration value="2"/>
          <xsd:enumeration value="3"/>
          <xsd:enumeration value="4"/>
        </xsd:restriction>
      </xsd:simpleType>
    </xsd:element>
    <xsd:element name="VGR_Sekretess" ma:index="11" nillable="true" ma:displayName="Skyddskod" ma:default="Allmän handling - Offentlig" ma:description="Skyddsbehov av informationen i den upprättade handlingen. Vid sekretess eller känsliga personuppgifter ska detta anges." ma:format="Dropdown" ma:hidden="true" ma:internalName="VGR_Sekretess" ma:readOnly="true">
      <xsd:simpleType>
        <xsd:restriction base="dms:Choice">
          <xsd:enumeration value="Allmän handling - Offentlig"/>
          <xsd:enumeration value="Sekretess - Allmän handling - skyddad enligt sekretess"/>
          <xsd:enumeration value="GDPR - Allmän handling - skyddad enligt GDPR"/>
        </xsd:restriction>
      </xsd:simpleType>
    </xsd:element>
    <xsd:element name="VGR_PubliceratAv" ma:index="13" nillable="true" ma:displayName="Upprättad av" ma:description="Inloggad person som upprättat dokumentet" ma:hidden="true" ma:SharePointGroup="0" ma:internalName="VGR_PubliceratAv" ma:readOnly="tru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GR_PubliceratDatum" ma:index="14" nillable="true" ma:displayName="Upprättad datum" ma:description="Tidpunkt när dokumentet upprättades och levererades som allmän handling till mellanarkivet" ma:format="DateTime" ma:hidden="true" ma:internalName="VGR_PubliceratDatum" ma:readOnly="true">
      <xsd:simpleType>
        <xsd:restriction base="dms:DateTime"/>
      </xsd:simpleType>
    </xsd:element>
    <xsd:element name="VGR_DokStatus" ma:index="15" nillable="true" ma:displayName="Mellanarkivstatus" ma:default="Arbetsmaterial" ma:description="Statusmärkning för dokument som beskriver var i processen dokumentet finns." ma:format="Dropdown" ma:hidden="true" ma:internalName="VGR_DokStatus" ma:readOnly="true">
      <xsd:simpleType>
        <xsd:restriction base="dms:Choice">
          <xsd:enumeration value="Arbetsmaterial"/>
          <xsd:enumeration value="Väntar på allmän handling"/>
          <xsd:enumeration value="Allmän handling"/>
          <xsd:enumeration value="Fel vid allmän handling"/>
        </xsd:restriction>
      </xsd:simpleType>
    </xsd:element>
    <xsd:element name="VGR_DokStatusMessage" ma:index="18" nillable="true" ma:displayName="Dokumentlogg" ma:hidden="true" ma:internalName="VGR_DokStatusMessage" ma:readOnly="true">
      <xsd:simpleType>
        <xsd:restriction base="dms:Note">
          <xsd:maxLength value="62000"/>
        </xsd:restriction>
      </xsd:simpleType>
    </xsd:element>
    <xsd:element name="i1597c54c9084fe5ae9163fac681e86b" ma:index="22" nillable="true" ma:taxonomy="true" ma:internalName="i1597c54c9084fe5ae9163fac681e86b" ma:taxonomyFieldName="VGR_Lagparagraf" ma:displayName="Lagparagraf" ma:default="" ma:fieldId="{21597c54-c908-4fe5-ae91-63fac681e86b}" ma:sspId="9ae8f2b4-7723-4074-8d0a-ecbcde67f65a" ma:termSetId="ddb163ed-d655-4cf1-bb2c-a91ec57f9c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534ae9efef34a1ab5a1291502fec5e5" ma:index="23" nillable="true" ma:taxonomy="true" ma:internalName="m534ae9efef34a1ab5a1291502fec5e5" ma:taxonomyFieldName="VGR_SkapatEnhet" ma:displayName="Upprättad av enhet" ma:default="" ma:fieldId="{6534ae9e-fef3-4a1a-b5a1-291502fec5e5}" ma:sspId="9ae8f2b4-7723-4074-8d0a-ecbcde67f65a" ma:termSetId="9cea25d0-9008-4d39-abcf-763a6009e6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7144f27c6ef407e8fb4465121afbe2b" ma:index="26" nillable="true" ma:taxonomy="true" ma:internalName="a7144f27c6ef407e8fb4465121afbe2b" ma:taxonomyFieldName="VGR_UpprattadForEnheter" ma:displayName="Upprättad för enhet" ma:default="" ma:fieldId="{a7144f27-c6ef-407e-8fb4-465121afbe2b}" ma:taxonomyMulti="true" ma:sspId="9ae8f2b4-7723-4074-8d0a-ecbcde67f65a" ma:termSetId="9cea25d0-9008-4d39-abcf-763a6009e6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GR_DokItemId" ma:index="28" nillable="true" ma:displayName="DokItemId" ma:hidden="true" ma:internalName="VGR_DokItemId" ma:readOnly="true">
      <xsd:simpleType>
        <xsd:restriction base="dms:Text">
          <xsd:maxLength value="255"/>
        </xsd:restriction>
      </xsd:simpleType>
    </xsd:element>
    <xsd:element name="VGR_MellanarkivId" ma:index="29" nillable="true" ma:displayName="MellanarkivId" ma:hidden="true" ma:internalName="VGR_MellanarkivId" ma:readOnly="true">
      <xsd:simpleType>
        <xsd:restriction base="dms:Text">
          <xsd:maxLength value="255"/>
        </xsd:restriction>
      </xsd:simpleType>
    </xsd:element>
    <xsd:element name="VGR_MellanarkivUrl" ma:index="30" nillable="true" ma:displayName="Arkivlänk" ma:format="Hyperlink" ma:hidden="true" ma:internalName="VGR_Mellanarkiv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VGR_MellanarkivWebbUrl" ma:index="31" nillable="true" ma:displayName="Arkivlänk för webben" ma:hidden="true" ma:internalName="VGR_MellanarkivWebbUrl" ma:readOnly="true">
      <xsd:simpleType>
        <xsd:restriction base="dms:Text">
          <xsd:maxLength value="255"/>
        </xsd:restriction>
      </xsd:simpleType>
    </xsd:element>
    <xsd:element name="VGR_ArkivDatum" ma:index="32" nillable="true" ma:displayName="ArkivDatum" ma:format="DateTime" ma:hidden="true" ma:internalName="VGR_ArkivDatum" ma:readOnly="true">
      <xsd:simpleType>
        <xsd:restriction base="dms:DateTime"/>
      </xsd:simpleType>
    </xsd:element>
    <xsd:element name="VGR_Gallras" ma:index="33" nillable="true" ma:displayName="Gallras" ma:description="" ma:hidden="true" ma:internalName="VGR_Gallras" ma:readOnly="true">
      <xsd:simpleType>
        <xsd:restriction base="dms:Text">
          <xsd:maxLength value="255"/>
        </xsd:restriction>
      </xsd:simpleType>
    </xsd:element>
    <xsd:element name="ec6953a5eee3424faece5c2353cf0721" ma:index="34" nillable="true" ma:taxonomy="true" ma:internalName="ec6953a5eee3424faece5c2353cf0721" ma:taxonomyFieldName="VGR_AmnesIndelning" ma:displayName="Regional ämnesindelning" ma:default="" ma:fieldId="{ec6953a5-eee3-424f-aece-5c2353cf0721}" ma:taxonomyMulti="true" ma:sspId="9ae8f2b4-7723-4074-8d0a-ecbcde67f65a" ma:termSetId="66c52c7a-5036-4d83-ab03-8b3f33605b6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84493-47af-4431-8acd-182678f96e88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69a0bb78-9fec-4b46-ab50-2b43a43a6236}" ma:internalName="TaxCatchAll" ma:showField="CatchAllData" ma:web="dde84493-47af-4431-8acd-182678f96e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5" nillable="true" ma:displayName="Taxonomy Catch All Column1" ma:hidden="true" ma:list="{69a0bb78-9fec-4b46-ab50-2b43a43a6236}" ma:internalName="TaxCatchAllLabel" ma:readOnly="true" ma:showField="CatchAllDataLabel" ma:web="dde84493-47af-4431-8acd-182678f96e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36" nillable="true" ma:taxonomy="true" ma:internalName="TaxKeywordTaxHTField" ma:taxonomyFieldName="TaxKeyword" ma:displayName="Företagsnyckelord" ma:fieldId="{23f27201-bee3-471e-b2e7-b64fd8b7ca38}" ma:taxonomyMulti="true" ma:sspId="9ae8f2b4-7723-4074-8d0a-ecbcde67f65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Url" ma:index="43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4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_dlc_DocId" ma:index="45" nillable="true" ma:displayName="Dokument-ID-värde" ma:description="Värdet för dokument-ID som tilldelats till det här objektet." ma:indexed="true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2c23f-a756-462f-8287-3ff35245ed68" elementFormDefault="qualified">
    <xsd:import namespace="http://schemas.microsoft.com/office/2006/documentManagement/types"/>
    <xsd:import namespace="http://schemas.microsoft.com/office/infopath/2007/PartnerControls"/>
    <xsd:element name="f81e099824a143f999fb44b252d808f6" ma:index="41" nillable="true" ma:taxonomy="true" ma:internalName="f81e099824a143f999fb44b252d808f6" ma:taxonomyFieldName="Handlingstyp_SU" ma:displayName="Handlingstyp SU" ma:fieldId="{f81e0998-24a1-43f9-99fb-44b252d808f6}" ma:sspId="9ae8f2b4-7723-4074-8d0a-ecbcde67f65a" ma:termSetId="2d5b8981-be65-4a38-8775-e8d329e573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4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C2E4FB-39AE-426A-A354-86E780EC5BA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3F137B8-4591-4B1D-A6ED-E49BC5077419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597d7713-8a3d-4bd2-ae30-edced55b2c1b"/>
    <ds:schemaRef ds:uri="dde84493-47af-4431-8acd-182678f96e88"/>
    <ds:schemaRef ds:uri="4552c23f-a756-462f-8287-3ff35245ed68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2A98763-F8A8-47F9-83C9-EEC0A65AA9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d7713-8a3d-4bd2-ae30-edced55b2c1b"/>
    <ds:schemaRef ds:uri="dde84493-47af-4431-8acd-182678f96e88"/>
    <ds:schemaRef ds:uri="4552c23f-a756-462f-8287-3ff35245ed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DEAEA8A-C3FA-4930-A3A2-B88ED6588C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3628</TotalTime>
  <Words>161</Words>
  <Application>Microsoft Office PowerPoint</Application>
  <PresentationFormat>Bredbild</PresentationFormat>
  <Paragraphs>15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Name of company/organization</vt:lpstr>
      <vt:lpstr>Who are you? (1 slide maximum)</vt:lpstr>
      <vt:lpstr>Challenge (1 slide maximum)</vt:lpstr>
      <vt:lpstr>Solution suggestion (3 slides maximum)</vt:lpstr>
      <vt:lpstr>Level of maturity (1 slide maximum)</vt:lpstr>
      <vt:lpstr>Cooperation (1 slide maximum)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Företagets namn</dc:title>
  <dc:creator>Sara Näslund</dc:creator>
  <cp:lastModifiedBy>Sara Näslund</cp:lastModifiedBy>
  <cp:revision>11</cp:revision>
  <dcterms:created xsi:type="dcterms:W3CDTF">2020-12-02T10:01:22Z</dcterms:created>
  <dcterms:modified xsi:type="dcterms:W3CDTF">2021-01-28T15:54:03Z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0x01010006EBECDF67F89F4D8BC5FAF3B8FA559B0D004DCAFDBCFA1CEE4F87AEDE9E42ABF0CD</vt:lpwstr>
  </property>
  <property fmtid="{D5CDD505-2E9C-101B-9397-08002B2CF9AE}" pid="3" name="_dlc_DocIdItemGuid">
    <vt:lpwstr>e0f78904-6353-40d0-8547-492a50f0c24c</vt:lpwstr>
  </property>
  <property fmtid="{D5CDD505-2E9C-101B-9397-08002B2CF9AE}" pid="4" name="VGR_Lagparagraf">
    <vt:lpwstr/>
  </property>
  <property fmtid="{D5CDD505-2E9C-101B-9397-08002B2CF9AE}" pid="5" name="Handlingstyp_SU">
    <vt:lpwstr/>
  </property>
  <property fmtid="{D5CDD505-2E9C-101B-9397-08002B2CF9AE}" pid="6" name="VGR_AmnesIndelning">
    <vt:lpwstr/>
  </property>
  <property fmtid="{D5CDD505-2E9C-101B-9397-08002B2CF9AE}" pid="7" name="TaxKeyword">
    <vt:lpwstr/>
  </property>
  <property fmtid="{D5CDD505-2E9C-101B-9397-08002B2CF9AE}" pid="8" name="VGR_SkapatEnhet">
    <vt:lpwstr/>
  </property>
  <property fmtid="{D5CDD505-2E9C-101B-9397-08002B2CF9AE}" pid="9" name="VGR_UpprattadForEnheter">
    <vt:lpwstr/>
  </property>
</Properties>
</file>